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Montserrat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La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-bold.fntdata"/><Relationship Id="rId32" Type="http://schemas.openxmlformats.org/officeDocument/2006/relationships/slide" Target="slides/slide27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945fab6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945fab6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945fab67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945fab6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945fab67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945fab6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945fab67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945fab67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945fab67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e945fab67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945fab67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945fab67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945fab67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e945fab67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945fab67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945fab67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945fab67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945fab6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945fab67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945fab67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945fab6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945fab6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945fab67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945fab67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945fab67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945fab67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945fab67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945fab67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945fab67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945fab6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945fab67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945fab67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945fab67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945fab67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945fab67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945fab6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e945fab67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e945fab67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945fab67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945fab67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45fab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45fab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945fab67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e945fab67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945fab6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945fab6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945fab67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945fab67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94871b1a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94871b1a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945fab67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945fab67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945fab67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945fab67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945fab67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e945fab67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945fab67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945fab67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945fab67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945fab67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945fab67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945fab67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945fab6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945fab6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945fab67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945fab67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945fab67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e945fab67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e945fab67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e945fab67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945fab67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e945fab67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945fab67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e945fab67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945fab67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945fab67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945fab67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945fab67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945fab67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945fab67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945fab67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e945fab67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945fab67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e945fab67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945fab6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945fab6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945fab67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945fab67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945fab67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945fab67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945fab67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e945fab67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945fab67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e945fab67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945fab67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e945fab67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945fab67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e945fab67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945fab67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e945fab67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945fab67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e945fab67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945fab67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945fab67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e94871b1a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e94871b1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945fab6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945fab6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94871b1a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94871b1a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94871b1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94871b1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94871b1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94871b1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94871b1a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94871b1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e94871b1a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e94871b1a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94871b1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e94871b1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94871b1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94871b1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e94871b1a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e94871b1a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94871b1a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e94871b1a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94871b1a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e94871b1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945fab67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945fab67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e945fab67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e945fab67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945fab6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945fab6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945fab67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945fab67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2698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C115 - L1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Final</a:t>
            </a:r>
            <a:br>
              <a:rPr lang="pt-BR"/>
            </a:br>
            <a:r>
              <a:rPr lang="pt-BR"/>
              <a:t>Mininet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246200" y="3159125"/>
            <a:ext cx="3745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Matheus Augusto Braga Pivoto - 1711 - GEC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h6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237950"/>
            <a:ext cx="6400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638" y="712325"/>
            <a:ext cx="4894727" cy="39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925" y="914100"/>
            <a:ext cx="6142159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75" y="1020800"/>
            <a:ext cx="617984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00" y="914100"/>
            <a:ext cx="601299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138" y="963625"/>
            <a:ext cx="6051733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s6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25" y="769300"/>
            <a:ext cx="6197161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>
            <a:off x="1226700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switches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575" y="418350"/>
            <a:ext cx="3619050" cy="46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650" y="418350"/>
            <a:ext cx="3726659" cy="46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1226700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switches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200" y="856950"/>
            <a:ext cx="4418654" cy="39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75" y="455075"/>
            <a:ext cx="3563750" cy="46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Ilustração da topologia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500"/>
            <a:ext cx="8839199" cy="26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topologia linear, MAC padronizado, bw de 5Mbps e controlador do mininet</a:t>
            </a:r>
            <a:endParaRPr sz="2100"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00" y="975075"/>
            <a:ext cx="6887205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Testes de ping: h1 &gt; h2</a:t>
            </a:r>
            <a:endParaRPr sz="2100"/>
          </a:p>
        </p:txBody>
      </p:sp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0" l="0" r="22474" t="0"/>
          <a:stretch/>
        </p:blipFill>
        <p:spPr>
          <a:xfrm>
            <a:off x="274325" y="1400175"/>
            <a:ext cx="445997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775" y="42288"/>
            <a:ext cx="4149000" cy="50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Testes de ping: h3 &gt; h4</a:t>
            </a:r>
            <a:endParaRPr sz="2100"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950"/>
            <a:ext cx="45434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300" y="26288"/>
            <a:ext cx="4250474" cy="50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Testes de ping: h5 &gt; h6</a:t>
            </a:r>
            <a:endParaRPr sz="2100"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400"/>
            <a:ext cx="45053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00" y="26038"/>
            <a:ext cx="4185675" cy="50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Testes de ping: h6 &gt; h1</a:t>
            </a:r>
            <a:endParaRPr sz="21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" y="1452563"/>
            <a:ext cx="47053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75" y="0"/>
            <a:ext cx="42076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bw=2</a:t>
            </a:r>
            <a:endParaRPr sz="2100"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88" y="1197725"/>
            <a:ext cx="7991819" cy="3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bw=2</a:t>
            </a:r>
            <a:endParaRPr sz="2100"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88" y="1049600"/>
            <a:ext cx="7866025" cy="39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bw=10</a:t>
            </a:r>
            <a:endParaRPr sz="2100"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88" y="1345900"/>
            <a:ext cx="7949428" cy="3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bw=10</a:t>
            </a:r>
            <a:endParaRPr sz="2100"/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63" y="1257000"/>
            <a:ext cx="8255281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bw=15</a:t>
            </a:r>
            <a:endParaRPr sz="2100"/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13" y="1257000"/>
            <a:ext cx="8009984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bw=15</a:t>
            </a:r>
            <a:endParaRPr sz="2100"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257000"/>
            <a:ext cx="8210107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160325" y="20955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</a:t>
            </a:r>
            <a:endParaRPr sz="2100"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8" y="1123650"/>
            <a:ext cx="56864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bw=20</a:t>
            </a:r>
            <a:endParaRPr sz="2100"/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00" y="1165975"/>
            <a:ext cx="8036388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iperf: bw=20</a:t>
            </a:r>
            <a:endParaRPr sz="2100"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63" y="1257000"/>
            <a:ext cx="8287887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topologia customizada em python</a:t>
            </a:r>
            <a:endParaRPr sz="2100"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75" y="1066500"/>
            <a:ext cx="2695950" cy="395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950" y="1251788"/>
            <a:ext cx="3487635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topologia customizada, MAC padronizado e controlador manual</a:t>
            </a:r>
            <a:endParaRPr sz="2100"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9400"/>
            <a:ext cx="8839201" cy="33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329400"/>
            <a:ext cx="68199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9400"/>
            <a:ext cx="88296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46" name="Google Shape;4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345900"/>
            <a:ext cx="65246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398825"/>
            <a:ext cx="64103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58" name="Google Shape;4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1345900"/>
            <a:ext cx="64198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1419975"/>
            <a:ext cx="63817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137475" y="525775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</a:t>
            </a:r>
            <a:endParaRPr sz="2100"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1512275"/>
            <a:ext cx="74771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1420000"/>
            <a:ext cx="64198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h6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377650"/>
            <a:ext cx="63912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h7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82" name="Google Shape;482;p58"/>
          <p:cNvPicPr preferRelativeResize="0"/>
          <p:nvPr/>
        </p:nvPicPr>
        <p:blipFill rotWithShape="1">
          <a:blip r:embed="rId3">
            <a:alphaModFix/>
          </a:blip>
          <a:srcRect b="1729" l="0" r="0" t="0"/>
          <a:stretch/>
        </p:blipFill>
        <p:spPr>
          <a:xfrm>
            <a:off x="1328750" y="1345900"/>
            <a:ext cx="6486525" cy="3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9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h8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88" name="Google Shape;4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409400"/>
            <a:ext cx="64103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h9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494" name="Google Shape;4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409400"/>
            <a:ext cx="63436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s1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813" y="1324725"/>
            <a:ext cx="5628386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s2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88" y="1356500"/>
            <a:ext cx="5549826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s3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12" name="Google Shape;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13" y="1388225"/>
            <a:ext cx="5691568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informações das interfaces: s4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18" name="Google Shape;5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25" y="1356500"/>
            <a:ext cx="5736543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Ilustração da topologia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988" y="1180800"/>
            <a:ext cx="6484018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h1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123650"/>
            <a:ext cx="64103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Configurando os switches para funcionamento normal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30" name="Google Shape;5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263" y="1788578"/>
            <a:ext cx="5507475" cy="16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 considerando o switch normal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36" name="Google Shape;5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38" y="1309688"/>
            <a:ext cx="389572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ping: h1 &gt; h2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42" name="Google Shape;5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5" y="1545388"/>
            <a:ext cx="4392074" cy="205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150"/>
            <a:ext cx="4482775" cy="48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ping: h1 &gt; h3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49" name="Google Shape;5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5" y="1523775"/>
            <a:ext cx="4511025" cy="2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5725"/>
            <a:ext cx="4482775" cy="50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ping: h1 &gt; h9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56" name="Google Shape;5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725"/>
            <a:ext cx="4387575" cy="24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800" y="36488"/>
            <a:ext cx="4552975" cy="50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1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ping: h3 &gt; h4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63" name="Google Shape;5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950"/>
            <a:ext cx="4444975" cy="257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500"/>
            <a:ext cx="4506999" cy="50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Teste de ping: h3 &gt; h6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70" name="Google Shape;5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5" y="1409400"/>
            <a:ext cx="46196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600" y="47075"/>
            <a:ext cx="4371976" cy="504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137475" y="34290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Excluindo as regras criadas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77" name="Google Shape;5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154" y="1735929"/>
            <a:ext cx="4759700" cy="16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as regras de roteamento usando o MAC: regra para descobrimento dos endereços MAC dos hosts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63" y="2109788"/>
            <a:ext cx="601027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as regras de roteamento usando o MAC: regras para comunicação de h1 com h2, h3, h6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89" name="Google Shape;5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13" y="1329400"/>
            <a:ext cx="8163368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h2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077925"/>
            <a:ext cx="64008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as regras de roteamento usando o MAC: resultado das regras de comunicação de h1 com h2, h3, h6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38" y="1775150"/>
            <a:ext cx="38957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todas as regras de roteamento usando o MAC: regras para comunicação de h1 com h2, h3, h4 e h5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01" name="Google Shape;6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38" y="1352250"/>
            <a:ext cx="7727518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h1 com h6, h7, h8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300" y="1203650"/>
            <a:ext cx="5902900" cy="39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h2 com h3, h4, h5 e h6.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13" name="Google Shape;6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25" y="1397975"/>
            <a:ext cx="7640959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h2 com h7, h8,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19" name="Google Shape;6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25" y="1340800"/>
            <a:ext cx="6910946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/>
          <p:cNvSpPr txBox="1"/>
          <p:nvPr>
            <p:ph type="title"/>
          </p:nvPr>
        </p:nvSpPr>
        <p:spPr>
          <a:xfrm>
            <a:off x="1008125" y="342900"/>
            <a:ext cx="8135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h3 com h4, h5, h6, h7, h8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25" name="Google Shape;6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788" y="1089375"/>
            <a:ext cx="6056427" cy="40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h4 com h5, h6, h7, h8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31" name="Google Shape;6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988" y="1363675"/>
            <a:ext cx="5752024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3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h5 com h6, h7, h8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37" name="Google Shape;63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1512275"/>
            <a:ext cx="82772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4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h6 com h7, h8 e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43" name="Google Shape;64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718025"/>
            <a:ext cx="81438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5"/>
          <p:cNvSpPr txBox="1"/>
          <p:nvPr>
            <p:ph type="title"/>
          </p:nvPr>
        </p:nvSpPr>
        <p:spPr>
          <a:xfrm>
            <a:off x="1137475" y="342900"/>
            <a:ext cx="800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Criando </a:t>
            </a:r>
            <a:r>
              <a:rPr lang="pt-BR" sz="2100"/>
              <a:t>todas </a:t>
            </a:r>
            <a:r>
              <a:rPr lang="pt-BR" sz="2100"/>
              <a:t>as regras de roteamento usando o MAC: regras para comunicação de h7 com h8 e h9, e de h8 com h9.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49" name="Google Shape;64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083775"/>
            <a:ext cx="81343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h3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192225"/>
            <a:ext cx="6486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6"/>
          <p:cNvSpPr txBox="1"/>
          <p:nvPr>
            <p:ph type="title"/>
          </p:nvPr>
        </p:nvSpPr>
        <p:spPr>
          <a:xfrm>
            <a:off x="1120575" y="45725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Resultado da execução das regras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655" name="Google Shape;6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1600"/>
            <a:ext cx="39243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796" y="506425"/>
            <a:ext cx="5052080" cy="1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9811" y="3535398"/>
            <a:ext cx="5064049" cy="1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800" y="2034169"/>
            <a:ext cx="5052075" cy="142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h4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169375"/>
            <a:ext cx="63912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137475" y="0"/>
            <a:ext cx="79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Inspecionando as informações das interfaces: h5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1295100"/>
            <a:ext cx="64198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